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70" r:id="rId19"/>
    <p:sldId id="365" r:id="rId20"/>
    <p:sldId id="366" r:id="rId21"/>
    <p:sldId id="367" r:id="rId22"/>
    <p:sldId id="358" r:id="rId23"/>
    <p:sldId id="289" r:id="rId24"/>
    <p:sldId id="259" r:id="rId25"/>
    <p:sldId id="297" r:id="rId26"/>
    <p:sldId id="260" r:id="rId27"/>
    <p:sldId id="292" r:id="rId28"/>
    <p:sldId id="257" r:id="rId29"/>
    <p:sldId id="294" r:id="rId30"/>
    <p:sldId id="263" r:id="rId31"/>
    <p:sldId id="264" r:id="rId32"/>
    <p:sldId id="265" r:id="rId33"/>
    <p:sldId id="266" r:id="rId34"/>
    <p:sldId id="286" r:id="rId35"/>
    <p:sldId id="267" r:id="rId36"/>
    <p:sldId id="268" r:id="rId37"/>
    <p:sldId id="277" r:id="rId38"/>
    <p:sldId id="285" r:id="rId39"/>
    <p:sldId id="352" r:id="rId40"/>
    <p:sldId id="262" r:id="rId41"/>
    <p:sldId id="293" r:id="rId42"/>
    <p:sldId id="290" r:id="rId43"/>
    <p:sldId id="307" r:id="rId44"/>
    <p:sldId id="308" r:id="rId45"/>
    <p:sldId id="309" r:id="rId46"/>
    <p:sldId id="310" r:id="rId47"/>
    <p:sldId id="371" r:id="rId48"/>
    <p:sldId id="279" r:id="rId49"/>
    <p:sldId id="335" r:id="rId50"/>
    <p:sldId id="336" r:id="rId51"/>
    <p:sldId id="331" r:id="rId52"/>
    <p:sldId id="282" r:id="rId53"/>
    <p:sldId id="337" r:id="rId54"/>
    <p:sldId id="338" r:id="rId55"/>
    <p:sldId id="339" r:id="rId56"/>
    <p:sldId id="332" r:id="rId57"/>
    <p:sldId id="334" r:id="rId58"/>
    <p:sldId id="340" r:id="rId59"/>
    <p:sldId id="341" r:id="rId60"/>
    <p:sldId id="342" r:id="rId61"/>
    <p:sldId id="281" r:id="rId62"/>
    <p:sldId id="298" r:id="rId63"/>
    <p:sldId id="333" r:id="rId64"/>
    <p:sldId id="343" r:id="rId65"/>
    <p:sldId id="300" r:id="rId66"/>
    <p:sldId id="324" r:id="rId67"/>
    <p:sldId id="329" r:id="rId68"/>
    <p:sldId id="344" r:id="rId69"/>
    <p:sldId id="330" r:id="rId70"/>
    <p:sldId id="345" r:id="rId71"/>
    <p:sldId id="261" r:id="rId72"/>
    <p:sldId id="346" r:id="rId73"/>
    <p:sldId id="347" r:id="rId74"/>
    <p:sldId id="348" r:id="rId75"/>
    <p:sldId id="283" r:id="rId76"/>
    <p:sldId id="349" r:id="rId77"/>
    <p:sldId id="350" r:id="rId78"/>
    <p:sldId id="351" r:id="rId79"/>
    <p:sldId id="278" r:id="rId80"/>
    <p:sldId id="30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p:restoredTop sz="91565"/>
  </p:normalViewPr>
  <p:slideViewPr>
    <p:cSldViewPr snapToGrid="0" snapToObjects="1">
      <p:cViewPr varScale="1">
        <p:scale>
          <a:sx n="117" d="100"/>
          <a:sy n="117" d="100"/>
        </p:scale>
        <p:origin x="9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43</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44</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45</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46</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C9DE-E3B5-74D0-1801-6333CD315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C1AB-4679-1BDA-EA49-39FED19E86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F88E74-6424-8A44-2D5F-4A7F774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25AFE-5266-8FF0-5563-EB3562A5305B}"/>
              </a:ext>
            </a:extLst>
          </p:cNvPr>
          <p:cNvSpPr>
            <a:spLocks noGrp="1"/>
          </p:cNvSpPr>
          <p:nvPr>
            <p:ph type="sldNum" sz="quarter" idx="5"/>
          </p:nvPr>
        </p:nvSpPr>
        <p:spPr/>
        <p:txBody>
          <a:bodyPr/>
          <a:lstStyle/>
          <a:p>
            <a:fld id="{0DE1EEA7-1181-0F43-AE07-4B409C6014E7}" type="slidenum">
              <a:rPr lang="en-US" smtClean="0"/>
              <a:t>47</a:t>
            </a:fld>
            <a:endParaRPr lang="en-US"/>
          </a:p>
        </p:txBody>
      </p:sp>
    </p:spTree>
    <p:extLst>
      <p:ext uri="{BB962C8B-B14F-4D97-AF65-F5344CB8AC3E}">
        <p14:creationId xmlns:p14="http://schemas.microsoft.com/office/powerpoint/2010/main" val="397744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72</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80</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37291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eoguy.github.io/subpages/exp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FEC8-A00B-83AF-873A-1F390398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A05FD-F86D-C444-4B72-A81604E4C6EC}"/>
              </a:ext>
            </a:extLst>
          </p:cNvPr>
          <p:cNvSpPr>
            <a:spLocks noGrp="1"/>
          </p:cNvSpPr>
          <p:nvPr>
            <p:ph type="title"/>
          </p:nvPr>
        </p:nvSpPr>
        <p:spPr/>
        <p:txBody>
          <a:bodyPr/>
          <a:lstStyle/>
          <a:p>
            <a:r>
              <a:rPr lang="en-US" dirty="0"/>
              <a:t>Types of questions</a:t>
            </a:r>
            <a:endParaRPr dirty="0"/>
          </a:p>
        </p:txBody>
      </p:sp>
      <p:sp>
        <p:nvSpPr>
          <p:cNvPr id="3" name="Content Placeholder 2">
            <a:extLst>
              <a:ext uri="{FF2B5EF4-FFF2-40B4-BE49-F238E27FC236}">
                <a16:creationId xmlns:a16="http://schemas.microsoft.com/office/drawing/2014/main" id="{0FC5E2C8-5FC8-3628-4AD6-D9F389A2F0E8}"/>
              </a:ext>
            </a:extLst>
          </p:cNvPr>
          <p:cNvSpPr>
            <a:spLocks noGrp="1"/>
          </p:cNvSpPr>
          <p:nvPr>
            <p:ph idx="1"/>
          </p:nvPr>
        </p:nvSpPr>
        <p:spPr/>
        <p:txBody>
          <a:bodyPr>
            <a:normAutofit fontScale="85000" lnSpcReduction="20000"/>
          </a:bodyPr>
          <a:lstStyle/>
          <a:p>
            <a:r>
              <a:rPr lang="en-US" dirty="0"/>
              <a:t>“Produce a PDF file that provides a figure of the attached data file as well as a one paragraph description of the statistical analyses followed by an inference from this dataset.”</a:t>
            </a:r>
          </a:p>
          <a:p>
            <a:pPr lvl="1"/>
            <a:r>
              <a:rPr lang="en-US" dirty="0"/>
              <a:t>Did they choose a valid analysis</a:t>
            </a:r>
          </a:p>
          <a:p>
            <a:pPr lvl="1"/>
            <a:r>
              <a:rPr lang="en-US" dirty="0"/>
              <a:t>Did they execute and interpret it correctly</a:t>
            </a:r>
          </a:p>
          <a:p>
            <a:pPr lvl="1"/>
            <a:r>
              <a:rPr lang="en-US" dirty="0"/>
              <a:t>Is the writing clear and concise</a:t>
            </a:r>
          </a:p>
          <a:p>
            <a:pPr lvl="1"/>
            <a:r>
              <a:rPr lang="en-US" dirty="0"/>
              <a:t>Are figures honest, stunning, and intuitive</a:t>
            </a:r>
          </a:p>
          <a:p>
            <a:pPr lvl="1"/>
            <a:r>
              <a:rPr lang="en-US" dirty="0"/>
              <a:t>Is the science reproducible</a:t>
            </a:r>
          </a:p>
          <a:p>
            <a:endParaRPr lang="en-US" dirty="0"/>
          </a:p>
          <a:p>
            <a:pPr marL="0" indent="0">
              <a:buNone/>
            </a:pPr>
            <a:endParaRPr lang="en-US" dirty="0"/>
          </a:p>
          <a:p>
            <a:r>
              <a:rPr lang="en-US" dirty="0"/>
              <a:t>There is also a fundamental vocabulary that you have to learn so you can speak with precision and accuracy when interacting with AIs and evaluating AI generated output.</a:t>
            </a:r>
            <a:endParaRPr dirty="0"/>
          </a:p>
        </p:txBody>
      </p:sp>
    </p:spTree>
    <p:extLst>
      <p:ext uri="{BB962C8B-B14F-4D97-AF65-F5344CB8AC3E}">
        <p14:creationId xmlns:p14="http://schemas.microsoft.com/office/powerpoint/2010/main" val="19598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337801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24</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25</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26</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29</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9157"/>
          </a:xfrm>
          <a:solidFill>
            <a:schemeClr val="tx1"/>
          </a:solidFill>
        </p:spPr>
        <p:txBody>
          <a:bodyPr>
            <a:normAutofit fontScale="90000"/>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fontScale="90000"/>
          </a:bodyPr>
          <a:lstStyle/>
          <a:p>
            <a:pPr algn="ctr"/>
            <a:r>
              <a:rPr lang="en-US" b="1" dirty="0">
                <a:solidFill>
                  <a:schemeClr val="bg1"/>
                </a:solidFill>
              </a:rPr>
              <a:t>Why not just collaborate with a statistician or use AI</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 philosophy</a:t>
            </a:r>
          </a:p>
        </p:txBody>
      </p:sp>
      <p:sp>
        <p:nvSpPr>
          <p:cNvPr id="6" name="Rectangle 5"/>
          <p:cNvSpPr/>
          <p:nvPr/>
        </p:nvSpPr>
        <p:spPr>
          <a:xfrm>
            <a:off x="242170" y="1086291"/>
            <a:ext cx="11519770" cy="5016758"/>
          </a:xfrm>
          <a:prstGeom prst="rect">
            <a:avLst/>
          </a:prstGeom>
        </p:spPr>
        <p:txBody>
          <a:bodyPr wrap="square">
            <a:spAutoFit/>
          </a:bodyPr>
          <a:lstStyle/>
          <a:p>
            <a:pPr marL="457200" indent="-457200" fontAlgn="base">
              <a:buFont typeface="Arial" charset="0"/>
              <a:buChar char="•"/>
            </a:pPr>
            <a:r>
              <a:rPr lang="en-US" sz="3200" dirty="0"/>
              <a:t>Statistics is just another tool</a:t>
            </a:r>
          </a:p>
          <a:p>
            <a:pPr marL="457200" indent="-457200" fontAlgn="base">
              <a:buFont typeface="Arial" charset="0"/>
              <a:buChar char="•"/>
            </a:pPr>
            <a:endParaRPr lang="en-US" sz="3200" dirty="0"/>
          </a:p>
          <a:p>
            <a:pPr marL="457200" indent="-457200" fontAlgn="base">
              <a:buFont typeface="Arial" charset="0"/>
              <a:buChar char="•"/>
            </a:pPr>
            <a:r>
              <a:rPr lang="en-US" sz="3200" dirty="0"/>
              <a:t>My responsibility as a scientists is to report the truth as accurately as possible and statistics help me in this regard</a:t>
            </a:r>
          </a:p>
          <a:p>
            <a:pPr marL="457200" indent="-457200" fontAlgn="base">
              <a:buFont typeface="Arial" charset="0"/>
              <a:buChar char="•"/>
            </a:pPr>
            <a:endParaRPr lang="en-US" sz="3200" dirty="0"/>
          </a:p>
          <a:p>
            <a:pPr marL="457200" indent="-457200" fontAlgn="base">
              <a:buFont typeface="Arial" charset="0"/>
              <a:buChar char="•"/>
            </a:pPr>
            <a:r>
              <a:rPr lang="en-US" sz="3200" dirty="0"/>
              <a:t>We may NEED statistics to discern patterns in our data</a:t>
            </a:r>
          </a:p>
          <a:p>
            <a:pPr marL="457200" indent="-457200" fontAlgn="base">
              <a:buFont typeface="Arial" charset="0"/>
              <a:buChar char="•"/>
            </a:pPr>
            <a:endParaRPr lang="en-US" sz="3200" dirty="0"/>
          </a:p>
          <a:p>
            <a:pPr marL="457200" indent="-457200" fontAlgn="base">
              <a:buFont typeface="Arial" charset="0"/>
              <a:buChar char="•"/>
            </a:pPr>
            <a:r>
              <a:rPr lang="en-US" sz="32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33</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9544729" cy="3539430"/>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257"/>
          </a:xfrm>
          <a:solidFill>
            <a:schemeClr val="tx1"/>
          </a:solidFill>
        </p:spPr>
        <p:txBody>
          <a:bodyPr>
            <a:normAutofit fontScale="90000"/>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9729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43</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44</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45</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Use it to find scientific literature carefully</a:t>
            </a:r>
          </a:p>
          <a:p>
            <a:pPr marL="285750" indent="-285750">
              <a:buFont typeface="Arial" panose="020B0604020202020204" pitchFamily="34" charset="0"/>
              <a:buChar char="•"/>
            </a:pPr>
            <a:r>
              <a:rPr lang="en-US" sz="2800" dirty="0"/>
              <a:t>Do use it to troubleshoot improve code</a:t>
            </a:r>
          </a:p>
        </p:txBody>
      </p:sp>
    </p:spTree>
    <p:extLst>
      <p:ext uri="{BB962C8B-B14F-4D97-AF65-F5344CB8AC3E}">
        <p14:creationId xmlns:p14="http://schemas.microsoft.com/office/powerpoint/2010/main" val="86583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46</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52450" y="1235528"/>
            <a:ext cx="110871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use it almost every week.</a:t>
            </a:r>
          </a:p>
          <a:p>
            <a:pPr marL="285750" indent="-285750">
              <a:buFont typeface="Arial" panose="020B0604020202020204" pitchFamily="34" charset="0"/>
              <a:buChar char="•"/>
            </a:pPr>
            <a:r>
              <a:rPr lang="en-US" sz="2800" dirty="0"/>
              <a:t>I will tell you explicitly if you are not allowed to use it. </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471F-2296-1D9C-7D19-692515D7A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8B978-FEC5-7D5C-1DF4-D18CABAA64D4}"/>
              </a:ext>
            </a:extLst>
          </p:cNvPr>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outside this class</a:t>
            </a:r>
          </a:p>
        </p:txBody>
      </p:sp>
      <p:sp>
        <p:nvSpPr>
          <p:cNvPr id="8" name="Slide Number Placeholder 7">
            <a:extLst>
              <a:ext uri="{FF2B5EF4-FFF2-40B4-BE49-F238E27FC236}">
                <a16:creationId xmlns:a16="http://schemas.microsoft.com/office/drawing/2014/main" id="{94EE6C41-463A-5056-7560-2A8818EFB8AE}"/>
              </a:ext>
            </a:extLst>
          </p:cNvPr>
          <p:cNvSpPr>
            <a:spLocks noGrp="1"/>
          </p:cNvSpPr>
          <p:nvPr>
            <p:ph type="sldNum" sz="quarter" idx="12"/>
          </p:nvPr>
        </p:nvSpPr>
        <p:spPr/>
        <p:txBody>
          <a:bodyPr/>
          <a:lstStyle/>
          <a:p>
            <a:fld id="{3B9F2244-9A50-AE4D-AE61-8B44ECB34D6B}" type="slidenum">
              <a:rPr lang="en-US" smtClean="0"/>
              <a:t>47</a:t>
            </a:fld>
            <a:endParaRPr lang="en-US"/>
          </a:p>
        </p:txBody>
      </p:sp>
      <p:sp>
        <p:nvSpPr>
          <p:cNvPr id="3" name="TextBox 2">
            <a:extLst>
              <a:ext uri="{FF2B5EF4-FFF2-40B4-BE49-F238E27FC236}">
                <a16:creationId xmlns:a16="http://schemas.microsoft.com/office/drawing/2014/main" id="{5D94BDEC-CF25-015D-D786-6C45E1A39808}"/>
              </a:ext>
            </a:extLst>
          </p:cNvPr>
          <p:cNvSpPr txBox="1"/>
          <p:nvPr/>
        </p:nvSpPr>
        <p:spPr>
          <a:xfrm>
            <a:off x="552450" y="1235528"/>
            <a:ext cx="110871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is acceptable is widely variable</a:t>
            </a:r>
          </a:p>
          <a:p>
            <a:pPr marL="285750" indent="-285750">
              <a:buFont typeface="Arial" panose="020B0604020202020204" pitchFamily="34" charset="0"/>
              <a:buChar char="•"/>
            </a:pPr>
            <a:r>
              <a:rPr lang="en-US" sz="2800" dirty="0"/>
              <a:t>Range from absolute ban to unspecified rules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PIs will vary in what they find acceptable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We will focus on how to use it well</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36562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724096"/>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 after asking google and </a:t>
            </a:r>
            <a:r>
              <a:rPr lang="en-US" sz="3200" b="1" dirty="0" err="1"/>
              <a:t>chatgpt</a:t>
            </a:r>
            <a:r>
              <a:rPr lang="en-US" sz="3200" b="1" dirty="0"/>
              <a:t> for help.</a:t>
            </a:r>
          </a:p>
          <a:p>
            <a:pPr fontAlgn="base"/>
            <a:endParaRPr lang="en-US" sz="2800" b="1" dirty="0">
              <a:solidFill>
                <a:srgbClr val="C00000"/>
              </a:solidFill>
            </a:endParaRPr>
          </a:p>
          <a:p>
            <a:pPr fontAlgn="base"/>
            <a:r>
              <a:rPr lang="en-US" sz="2800" b="1" dirty="0">
                <a:solidFill>
                  <a:srgbClr val="C00000"/>
                </a:solidFill>
              </a:rPr>
              <a:t>I expect you to practice outside of class, participate in class and bring your computer each day moving forward.</a:t>
            </a:r>
          </a:p>
          <a:p>
            <a:pPr fontAlgn="base"/>
            <a:endParaRPr lang="en-US" sz="2800" b="1" dirty="0">
              <a:solidFill>
                <a:srgbClr val="C00000"/>
              </a:solidFill>
            </a:endParaRP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48</a:t>
            </a:fld>
            <a:endParaRPr lang="en-US"/>
          </a:p>
        </p:txBody>
      </p:sp>
    </p:spTree>
    <p:extLst>
      <p:ext uri="{BB962C8B-B14F-4D97-AF65-F5344CB8AC3E}">
        <p14:creationId xmlns:p14="http://schemas.microsoft.com/office/powerpoint/2010/main" val="189639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79</a:t>
            </a:fld>
            <a:endParaRPr lang="en-US"/>
          </a:p>
        </p:txBody>
      </p:sp>
    </p:spTree>
    <p:extLst>
      <p:ext uri="{BB962C8B-B14F-4D97-AF65-F5344CB8AC3E}">
        <p14:creationId xmlns:p14="http://schemas.microsoft.com/office/powerpoint/2010/main" val="168889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all assignments you want. In fact, we will have assignments and lectures helping you use them better.</a:t>
            </a:r>
          </a:p>
        </p:txBody>
      </p:sp>
      <p:sp>
        <p:nvSpPr>
          <p:cNvPr id="3" name="TextBox 2">
            <a:extLst>
              <a:ext uri="{FF2B5EF4-FFF2-40B4-BE49-F238E27FC236}">
                <a16:creationId xmlns:a16="http://schemas.microsoft.com/office/drawing/2014/main" id="{AE53E68B-55AB-15CC-FF7D-AFB3FD4E3674}"/>
              </a:ext>
            </a:extLst>
          </p:cNvPr>
          <p:cNvSpPr txBox="1"/>
          <p:nvPr/>
        </p:nvSpPr>
        <p:spPr>
          <a:xfrm>
            <a:off x="454654" y="4653686"/>
            <a:ext cx="11282691" cy="584775"/>
          </a:xfrm>
          <a:prstGeom prst="rect">
            <a:avLst/>
          </a:prstGeom>
          <a:noFill/>
        </p:spPr>
        <p:txBody>
          <a:bodyPr wrap="square" rtlCol="0">
            <a:spAutoFit/>
          </a:bodyPr>
          <a:lstStyle/>
          <a:p>
            <a:r>
              <a:rPr lang="en-US" sz="3200" b="1" dirty="0"/>
              <a:t>Website: </a:t>
            </a:r>
            <a:r>
              <a:rPr lang="en-US" sz="3200" b="1" dirty="0">
                <a:hlinkClick r:id="rId3"/>
              </a:rPr>
              <a:t>coleoguy.github.io/subpages/expdes.html </a:t>
            </a:r>
            <a:endParaRPr lang="en-US" sz="3200" b="1" dirty="0"/>
          </a:p>
        </p:txBody>
      </p:sp>
    </p:spTree>
    <p:extLst>
      <p:ext uri="{BB962C8B-B14F-4D97-AF65-F5344CB8AC3E}">
        <p14:creationId xmlns:p14="http://schemas.microsoft.com/office/powerpoint/2010/main" val="36430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80</a:t>
            </a:fld>
            <a:endParaRPr lang="en-US"/>
          </a:p>
        </p:txBody>
      </p:sp>
    </p:spTree>
    <p:extLst>
      <p:ext uri="{BB962C8B-B14F-4D97-AF65-F5344CB8AC3E}">
        <p14:creationId xmlns:p14="http://schemas.microsoft.com/office/powerpoint/2010/main" val="65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18506</TotalTime>
  <Words>3449</Words>
  <Application>Microsoft Macintosh PowerPoint</Application>
  <PresentationFormat>Widescreen</PresentationFormat>
  <Paragraphs>599</Paragraphs>
  <Slides>80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Types of questions</vt:lpstr>
      <vt:lpstr>Grading Scale</vt:lpstr>
      <vt:lpstr>Expectations</vt:lpstr>
      <vt:lpstr>Keys to Success</vt:lpstr>
      <vt:lpstr>My New Objectives</vt:lpstr>
      <vt:lpstr>Today</vt:lpstr>
      <vt:lpstr>Pedagogy</vt:lpstr>
      <vt:lpstr>What I will offer</vt:lpstr>
      <vt:lpstr>My opinions</vt:lpstr>
      <vt:lpstr>My opinions</vt:lpstr>
      <vt:lpstr>Reproducibility crisis</vt:lpstr>
      <vt:lpstr>Solutions</vt:lpstr>
      <vt:lpstr>Why do biologists need statistics</vt:lpstr>
      <vt:lpstr>Experimental Design</vt:lpstr>
      <vt:lpstr>Why not just collaborate with a statistician or use AI</vt:lpstr>
      <vt:lpstr>My stats philosophy</vt:lpstr>
      <vt:lpstr>Why am I teaching this class?</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General Advice</vt:lpstr>
      <vt:lpstr>Rules for this class</vt:lpstr>
      <vt:lpstr>Rules outside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91</cp:revision>
  <cp:lastPrinted>2020-01-12T16:27:29Z</cp:lastPrinted>
  <dcterms:created xsi:type="dcterms:W3CDTF">2018-01-03T17:15:04Z</dcterms:created>
  <dcterms:modified xsi:type="dcterms:W3CDTF">2025-08-26T11:50:38Z</dcterms:modified>
</cp:coreProperties>
</file>